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7" r:id="rId1"/>
  </p:sldMasterIdLst>
  <p:notesMasterIdLst>
    <p:notesMasterId r:id="rId12"/>
  </p:notesMasterIdLst>
  <p:sldIdLst>
    <p:sldId id="259" r:id="rId2"/>
    <p:sldId id="257" r:id="rId3"/>
    <p:sldId id="258" r:id="rId4"/>
    <p:sldId id="263" r:id="rId5"/>
    <p:sldId id="261" r:id="rId6"/>
    <p:sldId id="260" r:id="rId7"/>
    <p:sldId id="264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a813ef5c9a90c0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96" autoAdjust="0"/>
  </p:normalViewPr>
  <p:slideViewPr>
    <p:cSldViewPr snapToGrid="0">
      <p:cViewPr varScale="1">
        <p:scale>
          <a:sx n="66" d="100"/>
          <a:sy n="66" d="100"/>
        </p:scale>
        <p:origin x="67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5C7A4-52A7-4C1E-B3AB-0BFC1340257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D2CB-C901-4C90-928C-018C0FBF6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1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 smtClean="0"/>
              <a:t>To all women scientists, and women working in science, happy International day of Women and Girls in Science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5D2CB-C901-4C90-928C-018C0FBF6A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6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6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7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19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7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6083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7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15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9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8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0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8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2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0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5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2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4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89935"/>
            <a:ext cx="10684572" cy="1217529"/>
          </a:xfrm>
        </p:spPr>
        <p:txBody>
          <a:bodyPr>
            <a:normAutofit/>
          </a:bodyPr>
          <a:lstStyle/>
          <a:p>
            <a:pPr algn="ctr"/>
            <a:r>
              <a:rPr lang="bs-Latn-BA" b="1" dirty="0"/>
              <a:t>INTERNATIONAL DAY OF WOMEN AND GIRLS IN </a:t>
            </a:r>
            <a:r>
              <a:rPr lang="bs-Latn-BA" b="1" dirty="0" smtClean="0"/>
              <a:t>SCIENCE</a:t>
            </a:r>
            <a:br>
              <a:rPr lang="bs-Latn-BA" b="1" dirty="0" smtClean="0"/>
            </a:br>
            <a:r>
              <a:rPr lang="bs-Latn-BA" dirty="0"/>
              <a:t>February 11th, 2025</a:t>
            </a:r>
            <a:r>
              <a:rPr lang="bs-Latn-BA" b="1" dirty="0"/>
              <a:t/>
            </a:r>
            <a:br>
              <a:rPr lang="bs-Latn-BA" b="1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5565478"/>
            <a:ext cx="8596667" cy="825274"/>
          </a:xfrm>
        </p:spPr>
        <p:txBody>
          <a:bodyPr>
            <a:noAutofit/>
          </a:bodyPr>
          <a:lstStyle/>
          <a:p>
            <a:r>
              <a:rPr lang="bs-Latn-BA" b="1" dirty="0" smtClean="0"/>
              <a:t>Presentation </a:t>
            </a:r>
            <a:r>
              <a:rPr lang="bs-Latn-BA" b="1" dirty="0"/>
              <a:t>prepared by: Saida Delić</a:t>
            </a:r>
            <a:r>
              <a:rPr lang="bs-Latn-BA" b="1" dirty="0" smtClean="0"/>
              <a:t>, English </a:t>
            </a:r>
            <a:r>
              <a:rPr lang="bs-Latn-BA" b="1" dirty="0"/>
              <a:t>Teacher</a:t>
            </a:r>
          </a:p>
          <a:p>
            <a:r>
              <a:rPr lang="bs-Latn-BA" b="1" dirty="0" smtClean="0"/>
              <a:t>                                              Džinić </a:t>
            </a:r>
            <a:r>
              <a:rPr lang="bs-Latn-BA" b="1" dirty="0"/>
              <a:t>Ajla, Student</a:t>
            </a:r>
          </a:p>
          <a:p>
            <a:r>
              <a:rPr lang="bs-Latn-BA" b="1" dirty="0" smtClean="0"/>
              <a:t>                                              Mujkić </a:t>
            </a:r>
            <a:r>
              <a:rPr lang="bs-Latn-BA" b="1" dirty="0"/>
              <a:t>Amina, Student</a:t>
            </a:r>
          </a:p>
          <a:p>
            <a:r>
              <a:rPr lang="bs-Latn-BA" b="1" dirty="0"/>
              <a:t>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59" y="258404"/>
            <a:ext cx="10058400" cy="4231531"/>
          </a:xfrm>
          <a:prstGeom prst="rect">
            <a:avLst/>
          </a:prstGeom>
        </p:spPr>
      </p:pic>
      <p:pic>
        <p:nvPicPr>
          <p:cNvPr id="6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6466" y="5707464"/>
            <a:ext cx="118364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4945" y="3105835"/>
            <a:ext cx="10126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4000" b="1" dirty="0">
                <a:solidFill>
                  <a:schemeClr val="accent2"/>
                </a:solidFill>
              </a:rPr>
              <a:t>To all women scientists, and women working in science, happy International day of Women and Girls in Science !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pic>
        <p:nvPicPr>
          <p:cNvPr id="5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31765" y="5630429"/>
            <a:ext cx="118364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rit-Ptah, the world's first known female physician from Egy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67" y="1187327"/>
            <a:ext cx="3018448" cy="27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a Gaetana Agnesi: An Insight into the Pioneering Mathematician and  Philosopher of Differential Calculus | by Gabriel Borges Macedo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9" y="1187327"/>
            <a:ext cx="2936630" cy="277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scientist rises above her times: Marie Curie performance coming to O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22" y="1230617"/>
            <a:ext cx="3402624" cy="277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274881" y="4369776"/>
            <a:ext cx="29366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dirty="0" smtClean="0"/>
              <a:t>Merit Ptah – the Egyptian doctor, 2700 BCE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0939" y="4369777"/>
            <a:ext cx="293663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dirty="0" smtClean="0"/>
              <a:t>Maria Gaetana Agnesi –the first renowned female mathematician in the West, 1718-1799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03222" y="4369777"/>
            <a:ext cx="3402624" cy="89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17523" y="4521506"/>
            <a:ext cx="344072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dirty="0" smtClean="0"/>
              <a:t>Marie Curie – the first woman to recieve the Nobel Prize in 1903 for the contribution in the field of physics.</a:t>
            </a:r>
            <a:endParaRPr lang="en-US" dirty="0"/>
          </a:p>
        </p:txBody>
      </p:sp>
      <p:pic>
        <p:nvPicPr>
          <p:cNvPr id="9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74606" y="5781242"/>
            <a:ext cx="118364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77" y="609600"/>
            <a:ext cx="7763608" cy="770792"/>
          </a:xfrm>
        </p:spPr>
        <p:txBody>
          <a:bodyPr>
            <a:normAutofit/>
          </a:bodyPr>
          <a:lstStyle/>
          <a:p>
            <a:pPr algn="ctr"/>
            <a:r>
              <a:rPr lang="bs-Latn-BA" u="sng" dirty="0" smtClean="0"/>
              <a:t>WOMEN FACING CHALLENGES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1301262" y="2101362"/>
            <a:ext cx="102606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Unequal </a:t>
            </a:r>
            <a:r>
              <a:rPr lang="en-US" sz="1600" b="1" dirty="0" smtClean="0">
                <a:solidFill>
                  <a:schemeClr val="accent2"/>
                </a:solidFill>
              </a:rPr>
              <a:t>pay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  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Racial injustice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Gender-based violence</a:t>
            </a:r>
            <a:endParaRPr lang="bs-Latn-BA" sz="1600" b="1" dirty="0" smtClean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Inadequate healthcare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Threats </a:t>
            </a:r>
            <a:r>
              <a:rPr lang="en-US" sz="1600" b="1" dirty="0">
                <a:solidFill>
                  <a:schemeClr val="accent2"/>
                </a:solidFill>
              </a:rPr>
              <a:t>to reproductive </a:t>
            </a:r>
            <a:r>
              <a:rPr lang="en-US" sz="1600" b="1" dirty="0" smtClean="0">
                <a:solidFill>
                  <a:schemeClr val="accent2"/>
                </a:solidFill>
              </a:rPr>
              <a:t>rights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Lack </a:t>
            </a:r>
            <a:r>
              <a:rPr lang="en-US" sz="1600" b="1" dirty="0">
                <a:solidFill>
                  <a:schemeClr val="accent2"/>
                </a:solidFill>
              </a:rPr>
              <a:t>of </a:t>
            </a:r>
            <a:r>
              <a:rPr lang="en-US" sz="1600" b="1" dirty="0" smtClean="0">
                <a:solidFill>
                  <a:schemeClr val="accent2"/>
                </a:solidFill>
              </a:rPr>
              <a:t>education</a:t>
            </a:r>
            <a:endParaRPr lang="bs-Latn-BA" sz="1600" b="1" dirty="0" smtClean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Food insecurity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                  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Climate change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</a:t>
            </a:r>
            <a:r>
              <a:rPr lang="en-US" sz="1600" b="1" dirty="0" smtClean="0">
                <a:solidFill>
                  <a:schemeClr val="accent2"/>
                </a:solidFill>
              </a:rPr>
              <a:t>Unequal </a:t>
            </a:r>
            <a:r>
              <a:rPr lang="en-US" sz="1600" b="1" dirty="0">
                <a:solidFill>
                  <a:schemeClr val="accent2"/>
                </a:solidFill>
              </a:rPr>
              <a:t>political </a:t>
            </a:r>
            <a:r>
              <a:rPr lang="en-US" sz="1600" b="1" dirty="0" smtClean="0">
                <a:solidFill>
                  <a:schemeClr val="accent2"/>
                </a:solidFill>
              </a:rPr>
              <a:t>representation</a:t>
            </a:r>
            <a:endParaRPr lang="bs-Latn-BA" sz="1600" b="1" dirty="0" smtClean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Discriminatory </a:t>
            </a:r>
            <a:r>
              <a:rPr lang="en-US" sz="1600" b="1" dirty="0">
                <a:solidFill>
                  <a:schemeClr val="accent2"/>
                </a:solidFill>
              </a:rPr>
              <a:t>social </a:t>
            </a:r>
            <a:r>
              <a:rPr lang="en-US" sz="1600" b="1" dirty="0" smtClean="0">
                <a:solidFill>
                  <a:schemeClr val="accent2"/>
                </a:solidFill>
              </a:rPr>
              <a:t>institutions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Human trafficking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Limited </a:t>
            </a:r>
            <a:r>
              <a:rPr lang="en-US" sz="1600" b="1" dirty="0">
                <a:solidFill>
                  <a:schemeClr val="accent2"/>
                </a:solidFill>
              </a:rPr>
              <a:t>freedom of </a:t>
            </a:r>
            <a:r>
              <a:rPr lang="en-US" sz="1600" b="1" dirty="0" smtClean="0">
                <a:solidFill>
                  <a:schemeClr val="accent2"/>
                </a:solidFill>
              </a:rPr>
              <a:t>movement</a:t>
            </a:r>
            <a:endParaRPr lang="bs-Latn-BA" sz="1600" b="1" dirty="0" smtClean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Threats </a:t>
            </a:r>
            <a:r>
              <a:rPr lang="en-US" sz="1600" b="1" dirty="0">
                <a:solidFill>
                  <a:schemeClr val="accent2"/>
                </a:solidFill>
              </a:rPr>
              <a:t>during </a:t>
            </a:r>
            <a:r>
              <a:rPr lang="en-US" sz="1600" b="1" dirty="0" smtClean="0">
                <a:solidFill>
                  <a:schemeClr val="accent2"/>
                </a:solidFill>
              </a:rPr>
              <a:t>migration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Discrimination </a:t>
            </a:r>
            <a:r>
              <a:rPr lang="en-US" sz="1600" b="1" dirty="0">
                <a:solidFill>
                  <a:schemeClr val="accent2"/>
                </a:solidFill>
              </a:rPr>
              <a:t>based on </a:t>
            </a:r>
            <a:r>
              <a:rPr lang="en-US" sz="1600" b="1" dirty="0" smtClean="0">
                <a:solidFill>
                  <a:schemeClr val="accent2"/>
                </a:solidFill>
              </a:rPr>
              <a:t>disability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Poor </a:t>
            </a:r>
            <a:r>
              <a:rPr lang="en-US" sz="1600" b="1" dirty="0">
                <a:solidFill>
                  <a:schemeClr val="accent2"/>
                </a:solidFill>
              </a:rPr>
              <a:t>mental </a:t>
            </a:r>
            <a:r>
              <a:rPr lang="en-US" sz="1600" b="1" dirty="0" smtClean="0">
                <a:solidFill>
                  <a:schemeClr val="accent2"/>
                </a:solidFill>
              </a:rPr>
              <a:t>health</a:t>
            </a:r>
            <a:endParaRPr lang="bs-Latn-BA" sz="1600" b="1" dirty="0" smtClean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600" b="1" dirty="0" smtClean="0">
                <a:solidFill>
                  <a:schemeClr val="accent2"/>
                </a:solidFill>
              </a:rPr>
              <a:t>The </a:t>
            </a:r>
            <a:r>
              <a:rPr lang="en-US" sz="1600" b="1" dirty="0">
                <a:solidFill>
                  <a:schemeClr val="accent2"/>
                </a:solidFill>
              </a:rPr>
              <a:t>digital </a:t>
            </a:r>
            <a:r>
              <a:rPr lang="en-US" sz="1600" b="1" dirty="0" smtClean="0">
                <a:solidFill>
                  <a:schemeClr val="accent2"/>
                </a:solidFill>
              </a:rPr>
              <a:t>divide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                    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Online harassment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  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Unpaid labor</a:t>
            </a:r>
            <a:endParaRPr lang="bs-Latn-BA" sz="1600" b="1" dirty="0" smtClean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  <a:p>
            <a:r>
              <a:rPr lang="bs-Latn-BA" sz="1600" b="1" dirty="0" smtClean="0">
                <a:solidFill>
                  <a:schemeClr val="accent2"/>
                </a:solidFill>
              </a:rPr>
              <a:t>              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Inadequate </a:t>
            </a:r>
            <a:r>
              <a:rPr lang="en-US" sz="1600" b="1" dirty="0">
                <a:solidFill>
                  <a:schemeClr val="accent2"/>
                </a:solidFill>
              </a:rPr>
              <a:t>maternal </a:t>
            </a:r>
            <a:r>
              <a:rPr lang="en-US" sz="1600" b="1" dirty="0" smtClean="0">
                <a:solidFill>
                  <a:schemeClr val="accent2"/>
                </a:solidFill>
              </a:rPr>
              <a:t>healthcare</a:t>
            </a:r>
            <a:r>
              <a:rPr lang="bs-Latn-BA" sz="1600" b="1" dirty="0">
                <a:solidFill>
                  <a:schemeClr val="accent2"/>
                </a:solidFill>
              </a:rPr>
              <a:t> </a:t>
            </a:r>
            <a:r>
              <a:rPr lang="bs-Latn-BA" sz="1600" b="1" dirty="0" smtClean="0">
                <a:solidFill>
                  <a:schemeClr val="accent2"/>
                </a:solidFill>
              </a:rPr>
              <a:t>   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Period </a:t>
            </a:r>
            <a:r>
              <a:rPr lang="en-US" sz="1600" b="1" dirty="0">
                <a:solidFill>
                  <a:schemeClr val="accent2"/>
                </a:solidFill>
              </a:rPr>
              <a:t>poverty</a:t>
            </a:r>
          </a:p>
        </p:txBody>
      </p:sp>
      <p:pic>
        <p:nvPicPr>
          <p:cNvPr id="6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27593" y="5608493"/>
            <a:ext cx="118364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25311"/>
          </a:xfrm>
        </p:spPr>
        <p:txBody>
          <a:bodyPr/>
          <a:lstStyle/>
          <a:p>
            <a:r>
              <a:rPr lang="en-US" dirty="0"/>
              <a:t>Pioneering Women In Science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Rosalind Franklin</a:t>
            </a:r>
          </a:p>
          <a:p>
            <a:r>
              <a:rPr lang="en-US" sz="1200" b="1" dirty="0"/>
              <a:t>Contributed to the discovery of the structure of DNA</a:t>
            </a:r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67563" y="1972703"/>
            <a:ext cx="4427367" cy="573034"/>
          </a:xfrm>
        </p:spPr>
        <p:txBody>
          <a:bodyPr/>
          <a:lstStyle/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endParaRPr lang="bs-Latn-BA" sz="800" dirty="0"/>
          </a:p>
          <a:p>
            <a:endParaRPr lang="bs-Latn-BA" sz="800" dirty="0" smtClean="0"/>
          </a:p>
          <a:p>
            <a:r>
              <a:rPr lang="bs-Latn-BA" sz="1200" b="1" dirty="0" smtClean="0"/>
              <a:t>A model of the rover bearing Rosalind Frnklin‘s name                                        </a:t>
            </a:r>
            <a:endParaRPr lang="en-US" sz="1200" b="1" dirty="0"/>
          </a:p>
        </p:txBody>
      </p:sp>
      <p:pic>
        <p:nvPicPr>
          <p:cNvPr id="7" name="Content Placeholder 6" descr="IMG_25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84513" y="2549525"/>
            <a:ext cx="33528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ontent Placeholder 9" descr="IMG_25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67563" y="2595761"/>
            <a:ext cx="4338637" cy="32539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12789" y="5730783"/>
            <a:ext cx="118364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2" y="4807418"/>
            <a:ext cx="9912484" cy="1768479"/>
          </a:xfrm>
        </p:spPr>
        <p:txBody>
          <a:bodyPr>
            <a:normAutofit/>
          </a:bodyPr>
          <a:lstStyle/>
          <a:p>
            <a:r>
              <a:rPr lang="en-US" dirty="0"/>
              <a:t>Beatrice Shilling</a:t>
            </a:r>
            <a:br>
              <a:rPr lang="en-US" dirty="0"/>
            </a:br>
            <a:r>
              <a:rPr lang="en-US" dirty="0"/>
              <a:t>Daredevil motorcyclist and engineer who saved fighter pilots' lives</a:t>
            </a:r>
          </a:p>
        </p:txBody>
      </p:sp>
      <p:pic>
        <p:nvPicPr>
          <p:cNvPr id="7" name="Picture 6" descr="IMG_2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62" y="1499235"/>
            <a:ext cx="5273675" cy="3859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3030777" y="1187002"/>
            <a:ext cx="6130443" cy="4504655"/>
          </a:xfrm>
        </p:spPr>
      </p:sp>
      <p:pic>
        <p:nvPicPr>
          <p:cNvPr id="9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08615" y="5691657"/>
            <a:ext cx="118364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s://c02.purpledshub.com/uploads/sites/41/2018/08/GettyImages-50336185-10fa3ad.jpg?webp=1&amp;w=1200"/>
          <p:cNvSpPr>
            <a:spLocks noChangeAspect="1" noChangeArrowheads="1"/>
          </p:cNvSpPr>
          <p:nvPr/>
        </p:nvSpPr>
        <p:spPr bwMode="auto">
          <a:xfrm>
            <a:off x="493730" y="291830"/>
            <a:ext cx="6587412" cy="83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24" y="324756"/>
            <a:ext cx="5663783" cy="6186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19481" y="359924"/>
            <a:ext cx="4016027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Grace Hopper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Pioneering computer programmer and one of the first women to achieve a PhD in mathematics</a:t>
            </a:r>
          </a:p>
        </p:txBody>
      </p:sp>
      <p:pic>
        <p:nvPicPr>
          <p:cNvPr id="10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31765" y="5653578"/>
            <a:ext cx="118364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Valentina </a:t>
            </a:r>
            <a:r>
              <a:rPr lang="en-US" b="1" dirty="0" smtClean="0"/>
              <a:t>Tereshkova</a:t>
            </a:r>
            <a:r>
              <a:rPr lang="bs-Latn-BA" b="1" dirty="0" smtClean="0"/>
              <a:t>, </a:t>
            </a:r>
            <a:r>
              <a:rPr lang="en-US" b="1" dirty="0" smtClean="0"/>
              <a:t>First </a:t>
            </a:r>
            <a:r>
              <a:rPr lang="en-US" b="1" dirty="0"/>
              <a:t>woman </a:t>
            </a:r>
            <a:r>
              <a:rPr lang="bs-Latn-BA" b="1" dirty="0" smtClean="0"/>
              <a:t/>
            </a:r>
            <a:br>
              <a:rPr lang="bs-Latn-BA" b="1" dirty="0" smtClean="0"/>
            </a:br>
            <a:r>
              <a:rPr lang="en-US" b="1" dirty="0" smtClean="0"/>
              <a:t>in </a:t>
            </a:r>
            <a:r>
              <a:rPr lang="en-US" b="1" dirty="0"/>
              <a:t>space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s-Latn-BA" dirty="0"/>
              <a:t>O</a:t>
            </a:r>
            <a:r>
              <a:rPr lang="en-US" dirty="0" smtClean="0"/>
              <a:t>n </a:t>
            </a:r>
            <a:r>
              <a:rPr lang="en-US" dirty="0"/>
              <a:t>16 June 1963 made space history by becoming the first woman in space. She orbited Earth 48 times in a mission that lasted nearly three days, and at the age of only 26 remains the youngest woman and the first civilian to visit space.</a:t>
            </a:r>
          </a:p>
        </p:txBody>
      </p:sp>
      <p:pic>
        <p:nvPicPr>
          <p:cNvPr id="5" name="Content Placeholder 4" descr="IMG_27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2126222"/>
            <a:ext cx="4313237" cy="37776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09268" y="5702136"/>
            <a:ext cx="118364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Jane Goodall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Primatologist </a:t>
            </a:r>
            <a:r>
              <a:rPr lang="en-US" b="1" dirty="0"/>
              <a:t>who changed our understanding of </a:t>
            </a:r>
            <a:r>
              <a:rPr lang="en-US" b="1" dirty="0" smtClean="0"/>
              <a:t>chimpanzees</a:t>
            </a:r>
            <a:r>
              <a:rPr lang="bs-Latn-BA" b="1" dirty="0" smtClean="0"/>
              <a:t>.</a:t>
            </a:r>
          </a:p>
          <a:p>
            <a:endParaRPr lang="bs-Latn-BA" b="1" dirty="0"/>
          </a:p>
          <a:p>
            <a:r>
              <a:rPr lang="en-US" b="1" dirty="0">
                <a:solidFill>
                  <a:schemeClr val="tx1"/>
                </a:solidFill>
              </a:rPr>
              <a:t>Upon learning of the deforestation and cruelty devastating global wildlife, </a:t>
            </a:r>
            <a:r>
              <a:rPr lang="en-US" b="1" dirty="0" err="1">
                <a:solidFill>
                  <a:schemeClr val="tx1"/>
                </a:solidFill>
              </a:rPr>
              <a:t>Dr</a:t>
            </a:r>
            <a:r>
              <a:rPr lang="en-US" b="1" dirty="0">
                <a:solidFill>
                  <a:schemeClr val="tx1"/>
                </a:solidFill>
              </a:rPr>
              <a:t> Goodall turned her experienced hand to conservation and now travels extensively, inspiring the next generation to proactively safeguard endangered wildlife.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IMG_27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1990" y="1123398"/>
            <a:ext cx="5181600" cy="52626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31770" y="5706126"/>
            <a:ext cx="118364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2200" b="1" dirty="0"/>
              <a:t>A</a:t>
            </a:r>
            <a:r>
              <a:rPr lang="en-US" sz="2200" b="1" dirty="0" smtClean="0"/>
              <a:t> </a:t>
            </a:r>
            <a:r>
              <a:rPr lang="en-US" sz="2200" b="1" dirty="0"/>
              <a:t>list of questions that touch on the importance of women </a:t>
            </a:r>
            <a:r>
              <a:rPr lang="en-US" sz="2200" b="1" dirty="0" smtClean="0"/>
              <a:t>in</a:t>
            </a:r>
            <a:r>
              <a:rPr lang="bs-Latn-BA" sz="2200" b="1" dirty="0" smtClean="0"/>
              <a:t/>
            </a:r>
            <a:br>
              <a:rPr lang="bs-Latn-BA" sz="2200" b="1" dirty="0" smtClean="0"/>
            </a:br>
            <a:r>
              <a:rPr lang="en-US" sz="2200" b="1" dirty="0" smtClean="0"/>
              <a:t> </a:t>
            </a:r>
            <a:r>
              <a:rPr lang="en-US" sz="2200" b="1" dirty="0"/>
              <a:t>science, their contributions, and the challenges they </a:t>
            </a:r>
            <a:r>
              <a:rPr lang="en-US" sz="2200" b="1" dirty="0" smtClean="0"/>
              <a:t>face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965643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dirty="0" smtClean="0"/>
              <a:t>Why </a:t>
            </a:r>
            <a:r>
              <a:rPr lang="en-US" sz="4800" b="1" dirty="0"/>
              <a:t>is it important to highlight the achievements of women in science?</a:t>
            </a:r>
            <a:endParaRPr lang="en-US" sz="4800" dirty="0"/>
          </a:p>
          <a:p>
            <a:r>
              <a:rPr lang="en-US" sz="4800" b="1" dirty="0" smtClean="0"/>
              <a:t>What </a:t>
            </a:r>
            <a:r>
              <a:rPr lang="en-US" sz="4800" b="1" dirty="0"/>
              <a:t>barriers have women faced in pursuing careers in science?</a:t>
            </a:r>
            <a:endParaRPr lang="en-US" sz="4800" dirty="0"/>
          </a:p>
          <a:p>
            <a:r>
              <a:rPr lang="en-US" sz="4800" b="1" dirty="0" smtClean="0"/>
              <a:t>How </a:t>
            </a:r>
            <a:r>
              <a:rPr lang="en-US" sz="4800" b="1" dirty="0"/>
              <a:t>can we encourage more young girls to pursue careers in science, technology, engineering, and mathematics (STEM)?</a:t>
            </a:r>
            <a:endParaRPr lang="en-US" sz="4800" dirty="0"/>
          </a:p>
          <a:p>
            <a:r>
              <a:rPr lang="en-US" sz="4800" b="1" dirty="0"/>
              <a:t>What role does gender equality play in scientific innovation and discovery?</a:t>
            </a:r>
            <a:endParaRPr lang="en-US" sz="4800" dirty="0"/>
          </a:p>
          <a:p>
            <a:r>
              <a:rPr lang="en-US" sz="4800" b="1" dirty="0"/>
              <a:t>Who are some of the most influential women in science, and what are their contributions?</a:t>
            </a:r>
            <a:endParaRPr lang="en-US" sz="4800" dirty="0"/>
          </a:p>
          <a:p>
            <a:r>
              <a:rPr lang="en-US" sz="4800" b="1" dirty="0" smtClean="0"/>
              <a:t>How </a:t>
            </a:r>
            <a:r>
              <a:rPr lang="en-US" sz="4800" b="1" dirty="0"/>
              <a:t>can scientific institutions better support women in research and academia?</a:t>
            </a:r>
            <a:endParaRPr lang="en-US" sz="4800" dirty="0"/>
          </a:p>
          <a:p>
            <a:r>
              <a:rPr lang="en-US" sz="4800" b="1" dirty="0" smtClean="0"/>
              <a:t>How </a:t>
            </a:r>
            <a:r>
              <a:rPr lang="en-US" sz="4800" b="1" dirty="0"/>
              <a:t>have women in science fought for equal opportunities and rights throughout history?</a:t>
            </a:r>
            <a:endParaRPr lang="en-US" sz="4800" dirty="0"/>
          </a:p>
          <a:p>
            <a:r>
              <a:rPr lang="en-US" sz="4800" b="1" dirty="0"/>
              <a:t>What initiatives or programs have been most successful in promoting gender equality in STEM?</a:t>
            </a:r>
            <a:endParaRPr lang="en-US" sz="4800" dirty="0"/>
          </a:p>
          <a:p>
            <a:r>
              <a:rPr lang="en-US" sz="4800" b="1" dirty="0"/>
              <a:t>How do women scientists contribute to making science more inclusive and accessible to diverse communities?</a:t>
            </a:r>
            <a:endParaRPr lang="en-US" sz="4800" dirty="0"/>
          </a:p>
          <a:p>
            <a:r>
              <a:rPr lang="en-US" sz="4800" b="1" dirty="0"/>
              <a:t>What are some of the unique perspectives that women bring to scientific research and problem-solving?</a:t>
            </a:r>
            <a:endParaRPr lang="en-US" sz="4800" dirty="0"/>
          </a:p>
          <a:p>
            <a:r>
              <a:rPr lang="en-US" sz="4800" b="1" dirty="0"/>
              <a:t>How can mentors and role models inspire more women to enter and succeed in science careers?</a:t>
            </a:r>
            <a:endParaRPr lang="en-US" sz="4800" dirty="0"/>
          </a:p>
          <a:p>
            <a:r>
              <a:rPr lang="en-US" sz="4800" b="1" dirty="0"/>
              <a:t>What are the benefits of increasing the number of women in scientific fields?</a:t>
            </a:r>
            <a:endParaRPr lang="en-US" sz="4800" dirty="0"/>
          </a:p>
          <a:p>
            <a:r>
              <a:rPr lang="en-US" sz="4800" b="1" dirty="0"/>
              <a:t>How can we address unconscious bias in scientific research and academia?</a:t>
            </a:r>
            <a:endParaRPr lang="en-US" sz="4800" dirty="0"/>
          </a:p>
          <a:p>
            <a:r>
              <a:rPr lang="en-US" sz="4800" b="1" dirty="0" smtClean="0"/>
              <a:t>How </a:t>
            </a:r>
            <a:r>
              <a:rPr lang="en-US" sz="4800" b="1" dirty="0"/>
              <a:t>has the recognition of women in science changed over time, and what further steps need to be taken?</a:t>
            </a:r>
            <a:endParaRPr lang="en-US" sz="4800" dirty="0"/>
          </a:p>
          <a:p>
            <a:endParaRPr lang="en-US" dirty="0"/>
          </a:p>
        </p:txBody>
      </p:sp>
      <p:pic>
        <p:nvPicPr>
          <p:cNvPr id="4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35938" y="5820793"/>
            <a:ext cx="118364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539</Words>
  <Application>Microsoft Office PowerPoint</Application>
  <PresentationFormat>Widescreen</PresentationFormat>
  <Paragraphs>106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Wisp</vt:lpstr>
      <vt:lpstr>INTERNATIONAL DAY OF WOMEN AND GIRLS IN SCIENCE February 11th, 2025 </vt:lpstr>
      <vt:lpstr>PowerPoint Presentation</vt:lpstr>
      <vt:lpstr>WOMEN FACING CHALLENGES</vt:lpstr>
      <vt:lpstr>Pioneering Women In Science History</vt:lpstr>
      <vt:lpstr>Beatrice Shilling Daredevil motorcyclist and engineer who saved fighter pilots' lives</vt:lpstr>
      <vt:lpstr>PowerPoint Presentation</vt:lpstr>
      <vt:lpstr>Valentina Tereshkova, First woman  in space</vt:lpstr>
      <vt:lpstr>Jane Goodall</vt:lpstr>
      <vt:lpstr>A list of questions that touch on the importance of women in  science, their contributions, and the challenges they face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DAY OF WOMEN AND GIRLS IN SCIENCE</dc:title>
  <dc:creator>User</dc:creator>
  <cp:lastModifiedBy>User</cp:lastModifiedBy>
  <cp:revision>14</cp:revision>
  <dcterms:created xsi:type="dcterms:W3CDTF">2025-02-05T19:53:39Z</dcterms:created>
  <dcterms:modified xsi:type="dcterms:W3CDTF">2025-02-05T22:38:29Z</dcterms:modified>
</cp:coreProperties>
</file>